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63" r:id="rId3"/>
    <p:sldId id="256" r:id="rId4"/>
    <p:sldId id="264" r:id="rId5"/>
    <p:sldId id="257" r:id="rId6"/>
    <p:sldId id="265" r:id="rId7"/>
    <p:sldId id="258" r:id="rId8"/>
    <p:sldId id="266" r:id="rId9"/>
    <p:sldId id="259" r:id="rId10"/>
    <p:sldId id="267" r:id="rId11"/>
    <p:sldId id="260" r:id="rId12"/>
    <p:sldId id="268" r:id="rId13"/>
    <p:sldId id="261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6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/>
                      <a:t>1</a:t>
                    </a:r>
                    <a:r>
                      <a:rPr lang="en-US" sz="2400" dirty="0"/>
                      <a:t>306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البحرينية</c:v>
                </c:pt>
                <c:pt idx="1">
                  <c:v>الحالات الغير 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1306</c:v>
                </c:pt>
                <c:pt idx="1">
                  <c:v>508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2172416"/>
        <c:axId val="22173952"/>
      </c:barChart>
      <c:catAx>
        <c:axId val="22172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2173952"/>
        <c:crosses val="autoZero"/>
        <c:auto val="1"/>
        <c:lblAlgn val="ctr"/>
        <c:lblOffset val="100"/>
        <c:noMultiLvlLbl val="0"/>
      </c:catAx>
      <c:valAx>
        <c:axId val="22173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21724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7006802721088437E-2"/>
          <c:y val="3.3369940599530322E-2"/>
          <c:w val="0.95779741817987163"/>
          <c:h val="0.1687824803149609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 smtClean="0"/>
                      <a:t>3327</a:t>
                    </a:r>
                  </a:p>
                  <a:p>
                    <a:pPr>
                      <a:defRPr sz="2400" b="1"/>
                    </a:pPr>
                    <a:endParaRPr lang="en-US" sz="2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البحرينية</c:v>
                </c:pt>
                <c:pt idx="1">
                  <c:v>الحالات الغير 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3327</c:v>
                </c:pt>
                <c:pt idx="1">
                  <c:v>787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4544768"/>
        <c:axId val="24546304"/>
      </c:barChart>
      <c:catAx>
        <c:axId val="24544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4546304"/>
        <c:crosses val="autoZero"/>
        <c:auto val="1"/>
        <c:lblAlgn val="ctr"/>
        <c:lblOffset val="100"/>
        <c:noMultiLvlLbl val="0"/>
      </c:catAx>
      <c:valAx>
        <c:axId val="245463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45447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1.8749999999999999E-2"/>
          <c:w val="0.95779741817987385"/>
          <c:h val="0.16878248031496107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27210465879266"/>
          <c:y val="0.20915108267716573"/>
          <c:w val="0.7080164638511095"/>
          <c:h val="0.790848874153891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1589771981627296"/>
                  <c:y val="-3.0647555774278218E-2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66689222440945"/>
                  <c:y val="-0.1858269767060367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الغير بحرينية</c:v>
                </c:pt>
                <c:pt idx="1">
                  <c:v>الحالات البحرينية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787</c:v>
                </c:pt>
                <c:pt idx="1">
                  <c:v>3327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1.3020833333333339E-2"/>
          <c:y val="1.4150057414698164E-2"/>
          <c:w val="0.94374036253280968"/>
          <c:h val="0.1551207759186348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273731408573938"/>
          <c:y val="7.4667215105574489E-2"/>
          <c:w val="0.7080164638511095"/>
          <c:h val="0.790848874153892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9778433945756796"/>
                  <c:y val="2.5361382066047714E-2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66689222440945"/>
                  <c:y val="-0.1858269767060367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الغير بحرينية</c:v>
                </c:pt>
                <c:pt idx="1">
                  <c:v>الحالات  البحرينية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5.2372776319626786E-2"/>
          <c:y val="1.1291965370000391E-3"/>
          <c:w val="0.94374036253280991"/>
          <c:h val="0.15512077591863477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cat>
            <c:strRef>
              <c:f>Sheet1!$A$2:$A$12</c:f>
              <c:strCache>
                <c:ptCount val="11"/>
                <c:pt idx="0">
                  <c:v>J00</c:v>
                </c:pt>
                <c:pt idx="1">
                  <c:v>M70</c:v>
                </c:pt>
                <c:pt idx="2">
                  <c:v>J02</c:v>
                </c:pt>
                <c:pt idx="3">
                  <c:v>J06</c:v>
                </c:pt>
                <c:pt idx="4">
                  <c:v>L29</c:v>
                </c:pt>
                <c:pt idx="5">
                  <c:v>I10</c:v>
                </c:pt>
                <c:pt idx="6">
                  <c:v>E11</c:v>
                </c:pt>
                <c:pt idx="7">
                  <c:v>J03</c:v>
                </c:pt>
                <c:pt idx="8">
                  <c:v>J20</c:v>
                </c:pt>
                <c:pt idx="9">
                  <c:v>L23</c:v>
                </c:pt>
                <c:pt idx="10">
                  <c:v>J45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857</c:v>
                </c:pt>
                <c:pt idx="1">
                  <c:v>503</c:v>
                </c:pt>
                <c:pt idx="2">
                  <c:v>503</c:v>
                </c:pt>
                <c:pt idx="3">
                  <c:v>212</c:v>
                </c:pt>
                <c:pt idx="4">
                  <c:v>211</c:v>
                </c:pt>
                <c:pt idx="5">
                  <c:v>138</c:v>
                </c:pt>
                <c:pt idx="6">
                  <c:v>105</c:v>
                </c:pt>
                <c:pt idx="7">
                  <c:v>103</c:v>
                </c:pt>
                <c:pt idx="8">
                  <c:v>78</c:v>
                </c:pt>
                <c:pt idx="9">
                  <c:v>75</c:v>
                </c:pt>
                <c:pt idx="10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57632"/>
        <c:axId val="140359168"/>
      </c:barChart>
      <c:catAx>
        <c:axId val="140357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40359168"/>
        <c:crosses val="autoZero"/>
        <c:auto val="1"/>
        <c:lblAlgn val="ctr"/>
        <c:lblOffset val="100"/>
        <c:noMultiLvlLbl val="0"/>
      </c:catAx>
      <c:valAx>
        <c:axId val="14035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0357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589716058220013"/>
          <c:y val="0.20915112584611134"/>
          <c:w val="0.7080164638511095"/>
          <c:h val="0.790848874153889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24089768012869373"/>
                  <c:y val="2.1435862183893723E-2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146071458809594"/>
                  <c:y val="-8.6868724742740502E-2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الحالات الغير بحرينية </c:v>
                </c:pt>
                <c:pt idx="1">
                  <c:v>الحالات البحرينية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1306</c:v>
                </c:pt>
                <c:pt idx="1">
                  <c:v>1814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3867581068495494E-2"/>
          <c:y val="1.8955963837853601E-3"/>
          <c:w val="0.90988618468145999"/>
          <c:h val="0.20459984168645601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 smtClean="0"/>
                      <a:t>2213</a:t>
                    </a:r>
                  </a:p>
                  <a:p>
                    <a:pPr>
                      <a:defRPr sz="2400" b="1"/>
                    </a:pPr>
                    <a:endParaRPr lang="en-US" sz="2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البحرينية</c:v>
                </c:pt>
                <c:pt idx="1">
                  <c:v>الحالات الغير بحرينية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2213</c:v>
                </c:pt>
                <c:pt idx="1">
                  <c:v>330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2108416"/>
        <c:axId val="22114304"/>
      </c:barChart>
      <c:catAx>
        <c:axId val="22108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2114304"/>
        <c:crosses val="autoZero"/>
        <c:auto val="1"/>
        <c:lblAlgn val="ctr"/>
        <c:lblOffset val="100"/>
        <c:noMultiLvlLbl val="0"/>
      </c:catAx>
      <c:valAx>
        <c:axId val="221143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21084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1.8749999999999999E-2"/>
          <c:w val="0.95779741817987207"/>
          <c:h val="0.16878248031496088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589716058220024"/>
          <c:y val="0.20915112584611134"/>
          <c:w val="0.7080164638511095"/>
          <c:h val="0.7908488741538900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3867581068495494E-2"/>
          <c:y val="1.8955963837853601E-3"/>
          <c:w val="0.90988618468145976"/>
          <c:h val="0.20459984168645606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27210465879266"/>
          <c:y val="0.20915108267716551"/>
          <c:w val="0.7080164638511095"/>
          <c:h val="0.790848874153890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2371021981627303"/>
                  <c:y val="-2.0017224409448818E-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66689222440945"/>
                  <c:y val="-0.1858269767060367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الغير بحرينية</c:v>
                </c:pt>
                <c:pt idx="1">
                  <c:v>الحالات البحرينية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330</c:v>
                </c:pt>
                <c:pt idx="1">
                  <c:v>2213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1.3020833333333348E-2"/>
          <c:y val="1.1292240813648804E-3"/>
          <c:w val="0.94374036253280891"/>
          <c:h val="0.15512077591863505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 smtClean="0"/>
                      <a:t>2213</a:t>
                    </a:r>
                  </a:p>
                  <a:p>
                    <a:pPr>
                      <a:defRPr sz="2400" b="1"/>
                    </a:pPr>
                    <a:endParaRPr lang="en-US" sz="2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البحرينة</c:v>
                </c:pt>
                <c:pt idx="1">
                  <c:v>الحالات الغير 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185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3810816"/>
        <c:axId val="23812352"/>
      </c:barChart>
      <c:catAx>
        <c:axId val="238108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3812352"/>
        <c:crosses val="autoZero"/>
        <c:auto val="1"/>
        <c:lblAlgn val="ctr"/>
        <c:lblOffset val="100"/>
        <c:noMultiLvlLbl val="0"/>
      </c:catAx>
      <c:valAx>
        <c:axId val="23812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38108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1.8749999999999999E-2"/>
          <c:w val="0.95779741817987274"/>
          <c:h val="0.16878248031496096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27210465879266"/>
          <c:y val="0.20915108267716556"/>
          <c:w val="0.7080164638511095"/>
          <c:h val="0.790848874153890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2371021981627307"/>
                  <c:y val="-2.0017224409448818E-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66689222440945"/>
                  <c:y val="-0.1858269767060367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الغير بحرينية</c:v>
                </c:pt>
                <c:pt idx="1">
                  <c:v>الحالات البحرينية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</c:v>
                </c:pt>
                <c:pt idx="1">
                  <c:v>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1.3020833333333355E-2"/>
          <c:y val="1.1292240813648804E-3"/>
          <c:w val="0.94374036253280913"/>
          <c:h val="0.15512077591863499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2400" b="1" dirty="0" smtClean="0"/>
                      <a:t>2213</a:t>
                    </a:r>
                  </a:p>
                  <a:p>
                    <a:pPr>
                      <a:defRPr sz="2400" b="1"/>
                    </a:pPr>
                    <a:endParaRPr lang="en-US" sz="2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البحرينة</c:v>
                </c:pt>
                <c:pt idx="1">
                  <c:v>الحالات الغير بحرينية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3704</c:v>
                </c:pt>
                <c:pt idx="1">
                  <c:v>865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3730048"/>
        <c:axId val="23731584"/>
      </c:barChart>
      <c:catAx>
        <c:axId val="237300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3731584"/>
        <c:crosses val="autoZero"/>
        <c:auto val="1"/>
        <c:lblAlgn val="ctr"/>
        <c:lblOffset val="100"/>
        <c:noMultiLvlLbl val="0"/>
      </c:catAx>
      <c:valAx>
        <c:axId val="2373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37300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1.8749999999999999E-2"/>
          <c:w val="0.95779741817987329"/>
          <c:h val="0.16878248031496101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27210465879266"/>
          <c:y val="0.20915108267716562"/>
          <c:w val="0.7080164638511095"/>
          <c:h val="0.790848874153891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237102198162731"/>
                  <c:y val="-2.0017224409448818E-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66689222440945"/>
                  <c:y val="-0.1858269767060367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الحالات الغير بحرينية</c:v>
                </c:pt>
                <c:pt idx="1">
                  <c:v>الحالات البحرينية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865</c:v>
                </c:pt>
                <c:pt idx="1">
                  <c:v>3704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1.3020833333333363E-2"/>
          <c:y val="1.1292240813648804E-3"/>
          <c:w val="0.94374036253280935"/>
          <c:h val="0.15512077591863488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BBD19-EEE0-487C-9587-49E4E5AE9AC7}" type="datetimeFigureOut">
              <a:rPr lang="en-US" smtClean="0"/>
              <a:pPr/>
              <a:t>25/06/2013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BH" smtClean="0"/>
              <a:t>اعداد :جابر باقر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1E252-9F22-49FF-9497-BB896E84B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249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06F00-7D21-4071-8853-135A8FA1FE71}" type="datetimeFigureOut">
              <a:rPr lang="en-US" smtClean="0"/>
              <a:pPr/>
              <a:t>25/06/2013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BH" smtClean="0"/>
              <a:t>اعداد :جابر باقر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F2A9F-D132-43CD-B825-FF31C66C9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8340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BH" smtClean="0"/>
              <a:t>اعداد :جابر باقر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8F2A9F-D132-43CD-B825-FF31C66C98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F2A9F-D132-43CD-B825-FF31C66C98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 :جابر باقر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2864-6209-4D23-AC4B-D124284A8F05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B8D0-D600-4AFE-9169-1B4721EA37A6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2FADA-F2E3-4599-A9B1-FB379E5716BC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AB74-70CF-45D5-AD07-928C023DDE4B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5016-A5A6-44C2-9A2C-06882FCD7129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7366-B835-4BF7-9926-EC432E6401C9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2E02-45C0-48A2-86FA-7187DB553160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9F11-9474-4931-8B5D-89F58B6CB76B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70A5-A96F-4943-80BA-01D12687A877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C7D9-F0BD-4F98-AD59-3D8D2139CCD0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1794-A174-4F5E-87D6-F4CA9BE247C7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5D95E-E5D6-43AD-AC9C-D8B8976A224D}" type="datetime1">
              <a:rPr lang="en-US" smtClean="0"/>
              <a:pPr/>
              <a:t>25/06/2013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BH" smtClean="0"/>
              <a:t>اعداد: جابر باقر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04800" y="685800"/>
            <a:ext cx="8610600" cy="54102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مملكة البحرين</a:t>
            </a:r>
          </a:p>
          <a:p>
            <a:pPr algn="ctr" rtl="1"/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تقرير اللجنة  الطبية </a:t>
            </a:r>
            <a:endParaRPr lang="en-US" sz="48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لبعثة الحج</a:t>
            </a:r>
            <a:endParaRPr lang="en-US" sz="48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لموسم الحج </a:t>
            </a:r>
            <a:r>
              <a:rPr lang="en-US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1433</a:t>
            </a:r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هـ </a:t>
            </a:r>
            <a:endParaRPr lang="en-US" sz="48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الموافق </a:t>
            </a:r>
            <a:r>
              <a:rPr lang="en-US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2012</a:t>
            </a:r>
            <a:r>
              <a:rPr lang="ar-BH" sz="4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م</a:t>
            </a:r>
            <a:endParaRPr lang="en-US" sz="48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3400" y="685800"/>
            <a:ext cx="8077200" cy="2133600"/>
          </a:xfrm>
          <a:prstGeom prst="ellipse">
            <a:avLst/>
          </a:prstGeom>
        </p:spPr>
        <p:style>
          <a:lnRef idx="1">
            <a:schemeClr val="accent2"/>
          </a:lnRef>
          <a:fillRef idx="1003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400" b="1" dirty="0" smtClean="0"/>
              <a:t>العدد الكلي للمترددين الذين استقبلتهم عيادات اللجنة     في موسم الحج </a:t>
            </a:r>
            <a:r>
              <a:rPr lang="en-US" sz="2400" b="1" dirty="0" smtClean="0">
                <a:latin typeface="Arabic Typesetting" pitchFamily="66" charset="-78"/>
                <a:cs typeface="Arabic Typesetting" pitchFamily="66" charset="-78"/>
              </a:rPr>
              <a:t>1433</a:t>
            </a:r>
            <a:r>
              <a:rPr lang="ar-BH" sz="2400" b="1" dirty="0" smtClean="0">
                <a:latin typeface="Arabic Typesetting" pitchFamily="66" charset="-78"/>
                <a:cs typeface="Arabic Typesetting" pitchFamily="66" charset="-78"/>
              </a:rPr>
              <a:t>هـ  /  </a:t>
            </a:r>
            <a:r>
              <a:rPr lang="en-US" sz="2400" b="1" dirty="0" smtClean="0">
                <a:latin typeface="Arabic Typesetting" pitchFamily="66" charset="-78"/>
                <a:cs typeface="Arabic Typesetting" pitchFamily="66" charset="-78"/>
              </a:rPr>
              <a:t>2012</a:t>
            </a:r>
            <a:r>
              <a:rPr lang="ar-BH" sz="2400" b="1" dirty="0" smtClean="0">
                <a:latin typeface="Arabic Typesetting" pitchFamily="66" charset="-78"/>
                <a:cs typeface="Arabic Typesetting" pitchFamily="66" charset="-78"/>
              </a:rPr>
              <a:t> م</a:t>
            </a:r>
            <a:endParaRPr lang="en-US" sz="2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75381"/>
              </p:ext>
            </p:extLst>
          </p:nvPr>
        </p:nvGraphicFramePr>
        <p:xfrm>
          <a:off x="845819" y="3360420"/>
          <a:ext cx="7612381" cy="2964180"/>
        </p:xfrm>
        <a:graphic>
          <a:graphicData uri="http://schemas.openxmlformats.org/drawingml/2006/table">
            <a:tbl>
              <a:tblPr/>
              <a:tblGrid>
                <a:gridCol w="1204340"/>
                <a:gridCol w="1538216"/>
                <a:gridCol w="1063635"/>
                <a:gridCol w="1013553"/>
                <a:gridCol w="1538216"/>
                <a:gridCol w="1254421"/>
              </a:tblGrid>
              <a:tr h="59283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عدد</a:t>
                      </a:r>
                      <a:r>
                        <a:rPr lang="ar-BH" sz="2400" b="1" baseline="0" dirty="0" smtClean="0">
                          <a:latin typeface="+mn-lt"/>
                          <a:ea typeface="Calibri"/>
                          <a:cs typeface="+mn-cs"/>
                        </a:rPr>
                        <a:t> المترددين الغير بحرينيين </a:t>
                      </a: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endParaRPr lang="en-US" sz="24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</a:t>
                      </a:r>
                      <a:r>
                        <a:rPr lang="ar-SA" sz="2400" b="1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BH" sz="2400" b="1" dirty="0" smtClean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Arial"/>
                        </a:rPr>
                        <a:t>المترددين البحرينيين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28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83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189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585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Arial"/>
                          <a:ea typeface="Calibri"/>
                          <a:cs typeface="Arial"/>
                        </a:rPr>
                        <a:t>1045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2276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83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787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3327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2836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إجمالي  </a:t>
                      </a: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</a:t>
                      </a:r>
                      <a:r>
                        <a:rPr lang="ar-BH" sz="2400" b="1" dirty="0" smtClean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Arial"/>
                        </a:rPr>
                        <a:t>المرضى</a:t>
                      </a:r>
                      <a:r>
                        <a:rPr lang="ar-SA" sz="2400" b="1" dirty="0" smtClean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Arial"/>
                        </a:rPr>
                        <a:t>4114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5821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العدد الكلي للمترددين على عيادات اللجنة في موسم الحج</a:t>
            </a:r>
          </a:p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1433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هـ  /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2012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م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5257800" y="1828800"/>
          <a:ext cx="35814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667000" y="990600"/>
            <a:ext cx="33528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BH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أجمالي عدد الزيارات: </a:t>
            </a: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4114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45892413"/>
              </p:ext>
            </p:extLst>
          </p:nvPr>
        </p:nvGraphicFramePr>
        <p:xfrm>
          <a:off x="381000" y="1752600"/>
          <a:ext cx="373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914601242"/>
              </p:ext>
            </p:extLst>
          </p:nvPr>
        </p:nvGraphicFramePr>
        <p:xfrm>
          <a:off x="4267200" y="1981200"/>
          <a:ext cx="487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762000"/>
            <a:ext cx="6934200" cy="2133600"/>
          </a:xfrm>
          <a:prstGeom prst="ellipse">
            <a:avLst/>
          </a:prstGeom>
        </p:spPr>
        <p:style>
          <a:lnRef idx="1">
            <a:schemeClr val="accent3"/>
          </a:lnRef>
          <a:fillRef idx="1003">
            <a:schemeClr val="dk2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b="1" dirty="0" smtClean="0"/>
              <a:t>عدد الحالات المحولة إلى مستشفيات المملكة العربية السعودية</a:t>
            </a:r>
          </a:p>
          <a:p>
            <a:pPr algn="ctr" rtl="1"/>
            <a:r>
              <a:rPr lang="ar-BH" b="1" dirty="0" smtClean="0"/>
              <a:t>لموسم حج العام </a:t>
            </a:r>
            <a:r>
              <a:rPr lang="ar-BH" sz="2400" b="1" dirty="0">
                <a:latin typeface="Arabic Typesetting" pitchFamily="66" charset="-78"/>
                <a:cs typeface="Arabic Typesetting" pitchFamily="66" charset="-78"/>
              </a:rPr>
              <a:t>1433هـ / 2012م</a:t>
            </a:r>
            <a:endParaRPr lang="en-US" sz="24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646674"/>
              </p:ext>
            </p:extLst>
          </p:nvPr>
        </p:nvGraphicFramePr>
        <p:xfrm>
          <a:off x="845820" y="3505200"/>
          <a:ext cx="7612380" cy="2068068"/>
        </p:xfrm>
        <a:graphic>
          <a:graphicData uri="http://schemas.openxmlformats.org/drawingml/2006/table">
            <a:tbl>
              <a:tblPr/>
              <a:tblGrid>
                <a:gridCol w="3806190"/>
                <a:gridCol w="3806190"/>
              </a:tblGrid>
              <a:tr h="6893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عدد  الحالات الغير بحرينية </a:t>
                      </a:r>
                      <a:endParaRPr lang="en-US" sz="24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الحالات البحرينية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3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356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إجمالي  </a:t>
                      </a: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 الحالات </a:t>
                      </a: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العدد الكلي للحالات المحولة في موسم الحج</a:t>
            </a:r>
          </a:p>
          <a:p>
            <a:pPr algn="ctr" rtl="1"/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1433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هـ  / 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2012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م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2895600" y="2006600"/>
          <a:ext cx="35814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819400" y="1219200"/>
            <a:ext cx="3429000" cy="685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BH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عدد أجمالي الحالات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30</a:t>
            </a:r>
          </a:p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241379960"/>
              </p:ext>
            </p:extLst>
          </p:nvPr>
        </p:nvGraphicFramePr>
        <p:xfrm>
          <a:off x="1447800" y="2286000"/>
          <a:ext cx="5486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229600" cy="509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172200"/>
                <a:gridCol w="762000"/>
              </a:tblGrid>
              <a:tr h="391622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ICD10-code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Diagnoses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nasopharyngitis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(common cold)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857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 tissue disorders related to use, overuse and pressure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503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J06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upper respiratory infections of multiple and unspecified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212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J02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pharyngitis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503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J03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tonsillitis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103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J06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 upper respiratory infection of multiple and unspecified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118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L29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Pruritus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211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Essential (primary) hypertension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138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Non-insulin-dependent diabetes mellitus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105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Asthma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75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 bronchitis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78</a:t>
                      </a:r>
                      <a:endParaRPr lang="en-US" b="1" dirty="0"/>
                    </a:p>
                  </a:txBody>
                  <a:tcPr/>
                </a:tc>
              </a:tr>
              <a:tr h="3916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Allergic contact dermatitis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457200" y="228600"/>
            <a:ext cx="8305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Top 10 Registered Diagnoses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2600" y="73025"/>
            <a:ext cx="5715000" cy="6889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B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228600"/>
            <a:ext cx="8305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Top 10 Registered Diagnoses</a:t>
            </a:r>
            <a:endParaRPr lang="en-US" sz="36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762000" y="1397000"/>
          <a:ext cx="79248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5800" y="381000"/>
            <a:ext cx="7772400" cy="281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400" b="1" dirty="0" smtClean="0"/>
              <a:t>عدد الحالات المترددة على عيادات مكة المكرمة</a:t>
            </a:r>
          </a:p>
          <a:p>
            <a:pPr algn="ctr" rtl="1"/>
            <a:r>
              <a:rPr lang="ar-BH" sz="2000" b="1" dirty="0" smtClean="0"/>
              <a:t>للفترة من 13 / 10 / 2012م إلى 29 / 10 / 2012م  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018259"/>
              </p:ext>
            </p:extLst>
          </p:nvPr>
        </p:nvGraphicFramePr>
        <p:xfrm>
          <a:off x="457199" y="3512820"/>
          <a:ext cx="8229602" cy="3192780"/>
        </p:xfrm>
        <a:graphic>
          <a:graphicData uri="http://schemas.openxmlformats.org/drawingml/2006/table">
            <a:tbl>
              <a:tblPr/>
              <a:tblGrid>
                <a:gridCol w="1301989"/>
                <a:gridCol w="1662937"/>
                <a:gridCol w="1149876"/>
                <a:gridCol w="1095733"/>
                <a:gridCol w="1662937"/>
                <a:gridCol w="1356130"/>
              </a:tblGrid>
              <a:tr h="63855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 الحالات </a:t>
                      </a: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الغير  بحرينية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الحالات البحرينية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8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الأطفال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5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108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394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362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940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55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508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1306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8556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إجمالي  </a:t>
                      </a: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 الحالات 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1814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0"/>
            <a:ext cx="845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عدد الحالات التي استقلتها في عيادة مكة المكرمة</a:t>
            </a:r>
          </a:p>
          <a:p>
            <a:pPr algn="ctr" rtl="1"/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في الفترة من 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13/10/2012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إلى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  29/10/2012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95600" y="914400"/>
            <a:ext cx="31242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BH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أجمالي عدد الحالات : 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1814</a:t>
            </a:r>
          </a:p>
          <a:p>
            <a:pPr algn="ctr"/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42061781"/>
              </p:ext>
            </p:extLst>
          </p:nvPr>
        </p:nvGraphicFramePr>
        <p:xfrm>
          <a:off x="381000" y="1981200"/>
          <a:ext cx="373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394032169"/>
              </p:ext>
            </p:extLst>
          </p:nvPr>
        </p:nvGraphicFramePr>
        <p:xfrm>
          <a:off x="4038600" y="1676400"/>
          <a:ext cx="487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38200" y="228600"/>
            <a:ext cx="7543800" cy="281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400" b="1" dirty="0" smtClean="0"/>
              <a:t>عدد الحالات المترددة على عيادة منى</a:t>
            </a:r>
          </a:p>
          <a:p>
            <a:pPr algn="ctr" rtl="1"/>
            <a:r>
              <a:rPr lang="ar-BH" sz="1600" b="1" dirty="0" smtClean="0"/>
              <a:t>للفترة من 24 / 10 / 2012م إلى 28 / 10 / 2012م</a:t>
            </a:r>
            <a:endParaRPr lang="en-US" sz="16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51446"/>
              </p:ext>
            </p:extLst>
          </p:nvPr>
        </p:nvGraphicFramePr>
        <p:xfrm>
          <a:off x="609600" y="3284220"/>
          <a:ext cx="8001000" cy="3421380"/>
        </p:xfrm>
        <a:graphic>
          <a:graphicData uri="http://schemas.openxmlformats.org/drawingml/2006/table">
            <a:tbl>
              <a:tblPr/>
              <a:tblGrid>
                <a:gridCol w="1265822"/>
                <a:gridCol w="1616743"/>
                <a:gridCol w="1117935"/>
                <a:gridCol w="1065296"/>
                <a:gridCol w="1616743"/>
                <a:gridCol w="1318461"/>
              </a:tblGrid>
              <a:tr h="68427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عدد  الحالات الغير بحرينية </a:t>
                      </a:r>
                      <a:endParaRPr lang="en-US" sz="24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الحالات البحرينية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2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100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224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764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1445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27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330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2213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76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000" b="1" dirty="0" smtClean="0">
                          <a:latin typeface="Calibri"/>
                          <a:ea typeface="Calibri"/>
                          <a:cs typeface="Arial"/>
                        </a:rPr>
                        <a:t>إجمالي  </a:t>
                      </a:r>
                      <a:r>
                        <a:rPr lang="ar-BH" sz="2000" b="1" dirty="0">
                          <a:latin typeface="Calibri"/>
                          <a:ea typeface="Calibri"/>
                          <a:cs typeface="Arial"/>
                        </a:rPr>
                        <a:t>عدد  الحالات  </a:t>
                      </a:r>
                      <a:r>
                        <a:rPr lang="en-US" sz="2000" b="1" dirty="0" smtClean="0">
                          <a:latin typeface="Calibri"/>
                          <a:ea typeface="Calibri"/>
                          <a:cs typeface="Arial"/>
                        </a:rPr>
                        <a:t>2543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0"/>
            <a:ext cx="845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عدد الحالات التي استقبلتها في عيادة منى</a:t>
            </a:r>
          </a:p>
          <a:p>
            <a:pPr algn="ctr" rtl="1"/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في الفترة من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24/10/2012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إلى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28/10/2012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743200" y="838200"/>
            <a:ext cx="34290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BH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أجمالي عدد الحالات :</a:t>
            </a: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2543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6939181"/>
              </p:ext>
            </p:extLst>
          </p:nvPr>
        </p:nvGraphicFramePr>
        <p:xfrm>
          <a:off x="381000" y="1905000"/>
          <a:ext cx="373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038600" y="1676400"/>
          <a:ext cx="487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828861555"/>
              </p:ext>
            </p:extLst>
          </p:nvPr>
        </p:nvGraphicFramePr>
        <p:xfrm>
          <a:off x="4267200" y="1676400"/>
          <a:ext cx="487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19200" y="228600"/>
            <a:ext cx="6858000" cy="281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400" b="1" dirty="0" smtClean="0"/>
              <a:t>عدد الحالات المترددة على عيادة عرفة</a:t>
            </a:r>
          </a:p>
          <a:p>
            <a:pPr algn="ctr" rtl="1"/>
            <a:r>
              <a:rPr lang="ar-BH" sz="1600" b="1" dirty="0" smtClean="0"/>
              <a:t>للفترة من 24 / 10 / 2012م إلى 25 / 10 / 2012م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712737"/>
              </p:ext>
            </p:extLst>
          </p:nvPr>
        </p:nvGraphicFramePr>
        <p:xfrm>
          <a:off x="304800" y="3284220"/>
          <a:ext cx="8610601" cy="3421380"/>
        </p:xfrm>
        <a:graphic>
          <a:graphicData uri="http://schemas.openxmlformats.org/drawingml/2006/table">
            <a:tbl>
              <a:tblPr/>
              <a:tblGrid>
                <a:gridCol w="1362266"/>
                <a:gridCol w="1739924"/>
                <a:gridCol w="1203111"/>
                <a:gridCol w="1146461"/>
                <a:gridCol w="1739924"/>
                <a:gridCol w="1418915"/>
              </a:tblGrid>
              <a:tr h="68427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عدد  الحالات الغير بحرينية </a:t>
                      </a:r>
                      <a:endParaRPr lang="en-US" sz="24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الحالات البحرينية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000" b="1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2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23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45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Arial"/>
                        </a:rPr>
                        <a:t>139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27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27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185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76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اجمالي  عدد  الحالات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 212 </a:t>
                      </a: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0"/>
            <a:ext cx="838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عدد الحالات التي استقبلتها في عيادة عرفة</a:t>
            </a:r>
          </a:p>
          <a:p>
            <a:pPr algn="ctr" rtl="1"/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في يوم 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25/10/2012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من الساعة الثانية عشر صباحاً إلى السابعة مساءاً من اليوم التالي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743200" y="838200"/>
            <a:ext cx="32766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BH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أجمالي عدد الحالات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212</a:t>
            </a:r>
          </a:p>
          <a:p>
            <a:pPr algn="ctr"/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914151593"/>
              </p:ext>
            </p:extLst>
          </p:nvPr>
        </p:nvGraphicFramePr>
        <p:xfrm>
          <a:off x="381000" y="1752600"/>
          <a:ext cx="373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993037539"/>
              </p:ext>
            </p:extLst>
          </p:nvPr>
        </p:nvGraphicFramePr>
        <p:xfrm>
          <a:off x="4191000" y="1828800"/>
          <a:ext cx="487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4800" y="381000"/>
            <a:ext cx="80772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400" b="1" dirty="0" smtClean="0"/>
          </a:p>
          <a:p>
            <a:pPr algn="ctr" rtl="1"/>
            <a:endParaRPr lang="en-US" sz="2400" b="1" dirty="0" smtClean="0"/>
          </a:p>
          <a:p>
            <a:pPr algn="ctr" rtl="1"/>
            <a:r>
              <a:rPr lang="ar-BH" sz="2400" b="1" dirty="0" smtClean="0"/>
              <a:t>العدد الكلي  للحالات  التي  تم  استقبالها  في  العيادات لموسم </a:t>
            </a:r>
            <a:r>
              <a:rPr lang="en-US" sz="2400" b="1" dirty="0" smtClean="0">
                <a:latin typeface="Arabic Typesetting" pitchFamily="66" charset="-78"/>
                <a:cs typeface="Arabic Typesetting" pitchFamily="66" charset="-78"/>
              </a:rPr>
              <a:t>1433</a:t>
            </a:r>
            <a:r>
              <a:rPr lang="ar-BH" sz="2400" b="1" dirty="0" smtClean="0">
                <a:latin typeface="Arabic Typesetting" pitchFamily="66" charset="-78"/>
                <a:cs typeface="Arabic Typesetting" pitchFamily="66" charset="-78"/>
              </a:rPr>
              <a:t>هـ  /  </a:t>
            </a:r>
            <a:r>
              <a:rPr lang="en-US" sz="2400" b="1" dirty="0" smtClean="0">
                <a:latin typeface="Arabic Typesetting" pitchFamily="66" charset="-78"/>
                <a:cs typeface="Arabic Typesetting" pitchFamily="66" charset="-78"/>
              </a:rPr>
              <a:t>2012</a:t>
            </a:r>
            <a:r>
              <a:rPr lang="ar-BH" sz="2400" b="1" dirty="0" smtClean="0">
                <a:latin typeface="Arabic Typesetting" pitchFamily="66" charset="-78"/>
                <a:cs typeface="Arabic Typesetting" pitchFamily="66" charset="-78"/>
              </a:rPr>
              <a:t> م</a:t>
            </a:r>
            <a:endParaRPr lang="en-US" sz="2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endParaRPr lang="en-US" sz="2400" b="1" dirty="0" smtClean="0"/>
          </a:p>
          <a:p>
            <a:pPr algn="ctr" rtl="1"/>
            <a:r>
              <a:rPr lang="ar-BH" sz="2400" b="1" dirty="0" smtClean="0"/>
              <a:t> 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326929"/>
              </p:ext>
            </p:extLst>
          </p:nvPr>
        </p:nvGraphicFramePr>
        <p:xfrm>
          <a:off x="381000" y="3131820"/>
          <a:ext cx="8458201" cy="3268980"/>
        </p:xfrm>
        <a:graphic>
          <a:graphicData uri="http://schemas.openxmlformats.org/drawingml/2006/table">
            <a:tbl>
              <a:tblPr/>
              <a:tblGrid>
                <a:gridCol w="1338155"/>
                <a:gridCol w="1709129"/>
                <a:gridCol w="1181817"/>
                <a:gridCol w="1126170"/>
                <a:gridCol w="1709129"/>
                <a:gridCol w="1393801"/>
              </a:tblGrid>
              <a:tr h="65379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عدد  الحالات الغير</a:t>
                      </a:r>
                      <a:r>
                        <a:rPr lang="ar-BH" sz="2400" b="1" baseline="0" dirty="0" smtClean="0">
                          <a:latin typeface="+mn-lt"/>
                          <a:ea typeface="Calibri"/>
                          <a:cs typeface="+mn-cs"/>
                        </a:rPr>
                        <a:t> بحرينية</a:t>
                      </a:r>
                      <a:r>
                        <a:rPr lang="ar-BH" sz="2400" b="1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endParaRPr lang="en-US" sz="24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الحالات البحرينية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3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الأطفال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>
                          <a:latin typeface="Calibri"/>
                          <a:ea typeface="Calibri"/>
                          <a:cs typeface="Arial"/>
                        </a:rPr>
                        <a:t>الاناث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الذكور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79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212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641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1171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2524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796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865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3704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3796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2400" b="1" dirty="0" smtClean="0">
                          <a:latin typeface="Calibri"/>
                          <a:ea typeface="Calibri"/>
                          <a:cs typeface="Arial"/>
                        </a:rPr>
                        <a:t>إجمالي  </a:t>
                      </a:r>
                      <a:r>
                        <a:rPr lang="ar-BH" sz="2400" b="1" dirty="0">
                          <a:latin typeface="Calibri"/>
                          <a:ea typeface="Calibri"/>
                          <a:cs typeface="Arial"/>
                        </a:rPr>
                        <a:t>عدد  الحالات 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4569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0338" y="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العدد الكلي للحالات التي استقبلتها عيادات اللجنة في موسم الحج</a:t>
            </a:r>
          </a:p>
          <a:p>
            <a:pPr algn="ctr" rtl="1"/>
            <a:r>
              <a:rPr lang="ar-BH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1433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هـ  /  </a:t>
            </a:r>
            <a:r>
              <a:rPr lang="en-US" b="1" dirty="0" smtClean="0">
                <a:latin typeface="Arabic Typesetting" pitchFamily="66" charset="-78"/>
                <a:cs typeface="Arabic Typesetting" pitchFamily="66" charset="-78"/>
              </a:rPr>
              <a:t>2012</a:t>
            </a:r>
            <a:r>
              <a:rPr lang="ar-BH" b="1" dirty="0" smtClean="0">
                <a:latin typeface="Arabic Typesetting" pitchFamily="66" charset="-78"/>
                <a:cs typeface="Arabic Typesetting" pitchFamily="66" charset="-78"/>
              </a:rPr>
              <a:t> م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95600" y="914400"/>
            <a:ext cx="32766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BH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أجمالي عدد الحالات :</a:t>
            </a:r>
          </a:p>
          <a:p>
            <a:pPr algn="ctr" rtl="1"/>
            <a:r>
              <a:rPr lang="ar-B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4569</a:t>
            </a:r>
          </a:p>
          <a:p>
            <a:pPr algn="ctr"/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16795540"/>
              </p:ext>
            </p:extLst>
          </p:nvPr>
        </p:nvGraphicFramePr>
        <p:xfrm>
          <a:off x="381000" y="1752600"/>
          <a:ext cx="373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00928405"/>
              </p:ext>
            </p:extLst>
          </p:nvPr>
        </p:nvGraphicFramePr>
        <p:xfrm>
          <a:off x="4191000" y="1828800"/>
          <a:ext cx="487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719</TotalTime>
  <Words>511</Words>
  <Application>Microsoft Office PowerPoint</Application>
  <PresentationFormat>On-screen Show (4:3)</PresentationFormat>
  <Paragraphs>206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Jaffar Ali Al-Safi</cp:lastModifiedBy>
  <cp:revision>94</cp:revision>
  <dcterms:created xsi:type="dcterms:W3CDTF">2006-08-16T00:00:00Z</dcterms:created>
  <dcterms:modified xsi:type="dcterms:W3CDTF">2013-06-25T04:55:15Z</dcterms:modified>
</cp:coreProperties>
</file>